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  <p:sldId id="267" r:id="rId11"/>
  </p:sldIdLst>
  <p:sldSz cx="12192000" cy="6858000"/>
  <p:notesSz cx="6858000" cy="91440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4JUR1h8+C6ZK0VqSbxCEII7Nt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8242587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83672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2578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637968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7745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76294cb1d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76294cb1d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91573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6294cb1d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276294cb1d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4884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76294cb1d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276294cb1d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9601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76294cb1d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276294cb1d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4365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76294cb1d1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g276294cb1d1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0456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76294cb1d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276294cb1d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126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Διαφάνεια τίτλου" typ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6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6"/>
          <p:cNvSpPr txBox="1"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6"/>
          <p:cNvSpPr txBox="1"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dt" idx="10"/>
          </p:nvPr>
        </p:nvSpPr>
        <p:spPr>
          <a:xfrm>
            <a:off x="7909561" y="4314328"/>
            <a:ext cx="2910840" cy="374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ftr" idx="11"/>
          </p:nvPr>
        </p:nvSpPr>
        <p:spPr>
          <a:xfrm>
            <a:off x="1371600" y="4323845"/>
            <a:ext cx="640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sldNum" idx="12"/>
          </p:nvPr>
        </p:nvSpPr>
        <p:spPr>
          <a:xfrm>
            <a:off x="8077200" y="14308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Εικόνα με λεζάντα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>
            <a:spLocks noGrp="1"/>
          </p:cNvSpPr>
          <p:nvPr>
            <p:ph type="pic" idx="2"/>
          </p:nvPr>
        </p:nvSpPr>
        <p:spPr>
          <a:xfrm>
            <a:off x="7861238" y="751241"/>
            <a:ext cx="3644962" cy="5467443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685800" y="3124199"/>
            <a:ext cx="6873240" cy="309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Πανοραμική εικόνα με λεζάντα">
  <p:cSld name="Πανοραμική εικόνα με λεζάντα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6"/>
          <p:cNvSpPr>
            <a:spLocks noGrp="1"/>
          </p:cNvSpPr>
          <p:nvPr>
            <p:ph type="pic" idx="2"/>
          </p:nvPr>
        </p:nvSpPr>
        <p:spPr>
          <a:xfrm>
            <a:off x="681727" y="941439"/>
            <a:ext cx="10821840" cy="3478161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685800" y="5516715"/>
            <a:ext cx="10820400" cy="701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Εισαγωγικά με λεζάντα">
  <p:cSld name="Εισαγωγικά με λεζάντα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1303865" y="3365556"/>
            <a:ext cx="9592736" cy="444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2"/>
          </p:nvPr>
        </p:nvSpPr>
        <p:spPr>
          <a:xfrm>
            <a:off x="1024467" y="3959862"/>
            <a:ext cx="10151533" cy="679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dt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ftr" idx="11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entury Gothic"/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“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entury Gothic"/>
              <a:buNone/>
            </a:pPr>
            <a:r>
              <a:rPr lang="en-US" sz="8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Κάρτα ονόματος">
  <p:cSld name="Κάρτα ονόματος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1024467" y="3648315"/>
            <a:ext cx="10144654" cy="999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dt" idx="10"/>
          </p:nvPr>
        </p:nvSpPr>
        <p:spPr>
          <a:xfrm>
            <a:off x="7814452" y="378883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ftr" idx="11"/>
          </p:nvPr>
        </p:nvSpPr>
        <p:spPr>
          <a:xfrm>
            <a:off x="685800" y="378883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στήλες">
  <p:cSld name="3 στήλες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2"/>
          </p:nvPr>
        </p:nvSpPr>
        <p:spPr>
          <a:xfrm>
            <a:off x="685799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3"/>
          </p:nvPr>
        </p:nvSpPr>
        <p:spPr>
          <a:xfrm>
            <a:off x="4368800" y="2201333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4"/>
          </p:nvPr>
        </p:nvSpPr>
        <p:spPr>
          <a:xfrm>
            <a:off x="4366858" y="2904067"/>
            <a:ext cx="3456432" cy="3314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5"/>
          </p:nvPr>
        </p:nvSpPr>
        <p:spPr>
          <a:xfrm>
            <a:off x="8051800" y="2192866"/>
            <a:ext cx="3456432" cy="626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6"/>
          </p:nvPr>
        </p:nvSpPr>
        <p:spPr>
          <a:xfrm>
            <a:off x="8051801" y="2904565"/>
            <a:ext cx="3456432" cy="331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9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Στήλη 3 εικόνων">
  <p:cSld name="Στήλη 3 εικόνων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6" name="Google Shape;116;p20"/>
          <p:cNvSpPr>
            <a:spLocks noGrp="1"/>
          </p:cNvSpPr>
          <p:nvPr>
            <p:ph type="pic" idx="2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17" name="Google Shape;117;p20"/>
          <p:cNvSpPr txBox="1">
            <a:spLocks noGrp="1"/>
          </p:cNvSpPr>
          <p:nvPr>
            <p:ph type="body" idx="3"/>
          </p:nvPr>
        </p:nvSpPr>
        <p:spPr>
          <a:xfrm>
            <a:off x="688618" y="4873764"/>
            <a:ext cx="3451582" cy="134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body" idx="4"/>
          </p:nvPr>
        </p:nvSpPr>
        <p:spPr>
          <a:xfrm>
            <a:off x="4374263" y="4191000"/>
            <a:ext cx="3448935" cy="68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20"/>
          <p:cNvSpPr>
            <a:spLocks noGrp="1"/>
          </p:cNvSpPr>
          <p:nvPr>
            <p:ph type="pic" idx="5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20" name="Google Shape;120;p20"/>
          <p:cNvSpPr txBox="1">
            <a:spLocks noGrp="1"/>
          </p:cNvSpPr>
          <p:nvPr>
            <p:ph type="body" idx="6"/>
          </p:nvPr>
        </p:nvSpPr>
        <p:spPr>
          <a:xfrm>
            <a:off x="4374264" y="4873763"/>
            <a:ext cx="3448935" cy="134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7"/>
          </p:nvPr>
        </p:nvSpPr>
        <p:spPr>
          <a:xfrm>
            <a:off x="8049731" y="4191000"/>
            <a:ext cx="3456469" cy="68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p20"/>
          <p:cNvSpPr>
            <a:spLocks noGrp="1"/>
          </p:cNvSpPr>
          <p:nvPr>
            <p:ph type="pic" idx="8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745"/>
              </a:srgbClr>
            </a:outerShdw>
          </a:effectLst>
        </p:spPr>
      </p:sp>
      <p:sp>
        <p:nvSpPr>
          <p:cNvPr id="123" name="Google Shape;123;p20"/>
          <p:cNvSpPr txBox="1">
            <a:spLocks noGrp="1"/>
          </p:cNvSpPr>
          <p:nvPr>
            <p:ph type="body" idx="9"/>
          </p:nvPr>
        </p:nvSpPr>
        <p:spPr>
          <a:xfrm>
            <a:off x="8049731" y="4873761"/>
            <a:ext cx="3452445" cy="13449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Τίτλος και Κατακόρυφο κείμενο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body" idx="1"/>
          </p:nvPr>
        </p:nvSpPr>
        <p:spPr>
          <a:xfrm rot="5400000">
            <a:off x="4083938" y="-1203579"/>
            <a:ext cx="4024125" cy="108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1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Κατακόρυφος τίτλος και Κείμενο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 rot="5400000">
            <a:off x="8525934" y="1667933"/>
            <a:ext cx="3903133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body" idx="1"/>
          </p:nvPr>
        </p:nvSpPr>
        <p:spPr>
          <a:xfrm rot="5400000">
            <a:off x="3175000" y="-1405467"/>
            <a:ext cx="3903133" cy="8204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dt" idx="10"/>
          </p:nvPr>
        </p:nvSpPr>
        <p:spPr>
          <a:xfrm>
            <a:off x="7814452" y="379941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2"/>
          <p:cNvSpPr txBox="1">
            <a:spLocks noGrp="1"/>
          </p:cNvSpPr>
          <p:nvPr>
            <p:ph type="ftr" idx="11"/>
          </p:nvPr>
        </p:nvSpPr>
        <p:spPr>
          <a:xfrm>
            <a:off x="685800" y="381000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2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Τίτλος και περιεχόμενο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7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Τίτλος και λεζάντα">
  <p:cSld name="Τίτλος και λεζάντα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8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8"/>
          <p:cNvSpPr txBox="1"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body" idx="1"/>
          </p:nvPr>
        </p:nvSpPr>
        <p:spPr>
          <a:xfrm>
            <a:off x="1024467" y="3649133"/>
            <a:ext cx="10130516" cy="999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9" name="Google Shape;29;p8"/>
          <p:cNvSpPr txBox="1">
            <a:spLocks noGrp="1"/>
          </p:cNvSpPr>
          <p:nvPr>
            <p:ph type="dt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ftr" idx="11"/>
          </p:nvPr>
        </p:nvSpPr>
        <p:spPr>
          <a:xfrm>
            <a:off x="685800" y="379941"/>
            <a:ext cx="699149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Κεφαλίδα ενότητας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9" descr="C3-HD-BTM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375150"/>
            <a:ext cx="12192000" cy="24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200"/>
              <a:buNone/>
              <a:defRPr sz="22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dt" idx="10"/>
          </p:nvPr>
        </p:nvSpPr>
        <p:spPr>
          <a:xfrm>
            <a:off x="7814452" y="38100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ftr" idx="11"/>
          </p:nvPr>
        </p:nvSpPr>
        <p:spPr>
          <a:xfrm>
            <a:off x="685800" y="381001"/>
            <a:ext cx="6991492" cy="364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10862452" y="381000"/>
            <a:ext cx="64374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Δύο περιεχόμενα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6858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2"/>
          </p:nvPr>
        </p:nvSpPr>
        <p:spPr>
          <a:xfrm>
            <a:off x="6172200" y="2194559"/>
            <a:ext cx="5334000" cy="402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Σύγκριση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body" idx="2"/>
          </p:nvPr>
        </p:nvSpPr>
        <p:spPr>
          <a:xfrm>
            <a:off x="685800" y="3132666"/>
            <a:ext cx="5311775" cy="3086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3"/>
          </p:nvPr>
        </p:nvSpPr>
        <p:spPr>
          <a:xfrm>
            <a:off x="6400800" y="2183802"/>
            <a:ext cx="510540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4"/>
          </p:nvPr>
        </p:nvSpPr>
        <p:spPr>
          <a:xfrm>
            <a:off x="6172200" y="3132666"/>
            <a:ext cx="5334000" cy="3086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Μόνο τίτλος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Κενή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Περιεχόμενο με λεζάντα" type="objTx">
  <p:cSld name="OBJECT_WITH_CAPTION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4995582" y="746759"/>
            <a:ext cx="6510618" cy="5471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2"/>
          </p:nvPr>
        </p:nvSpPr>
        <p:spPr>
          <a:xfrm>
            <a:off x="685800" y="3124199"/>
            <a:ext cx="4114800" cy="3094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5" descr="C3-HD-TOP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0" y="0"/>
            <a:ext cx="12192000" cy="144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5"/>
          <p:cNvSpPr txBox="1"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8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" name="Google Shape;9;p5"/>
          <p:cNvSpPr txBox="1">
            <a:spLocks noGrp="1"/>
          </p:cNvSpPr>
          <p:nvPr>
            <p:ph type="dt" idx="10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0" name="Google Shape;10;p5"/>
          <p:cNvSpPr txBox="1">
            <a:spLocks noGrp="1"/>
          </p:cNvSpPr>
          <p:nvPr>
            <p:ph type="ftr" idx="11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sldNum" idx="12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"/>
          <p:cNvSpPr txBox="1">
            <a:spLocks noGrp="1"/>
          </p:cNvSpPr>
          <p:nvPr>
            <p:ph type="ctrTitle"/>
          </p:nvPr>
        </p:nvSpPr>
        <p:spPr>
          <a:xfrm>
            <a:off x="623975" y="1802851"/>
            <a:ext cx="8054100" cy="15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US" sz="3200"/>
              <a:t>MANIPULATION OF A ROBOT ARM USING COMPUTER VISION AND MACHINE LEARNING ALGORITHMS</a:t>
            </a:r>
            <a:endParaRPr sz="3200"/>
          </a:p>
        </p:txBody>
      </p:sp>
      <p:sp>
        <p:nvSpPr>
          <p:cNvPr id="145" name="Google Shape;145;p1"/>
          <p:cNvSpPr txBox="1">
            <a:spLocks noGrp="1"/>
          </p:cNvSpPr>
          <p:nvPr>
            <p:ph type="subTitle" idx="1"/>
          </p:nvPr>
        </p:nvSpPr>
        <p:spPr>
          <a:xfrm>
            <a:off x="623979" y="3532983"/>
            <a:ext cx="4255698" cy="88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Giannakopoulou Lamprini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/>
              <a:t>Moraiti Panagiota</a:t>
            </a:r>
            <a:endParaRPr sz="2400"/>
          </a:p>
        </p:txBody>
      </p:sp>
      <p:pic>
        <p:nvPicPr>
          <p:cNvPr id="146" name="Google Shape;146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43058" y="1527858"/>
            <a:ext cx="2925584" cy="2888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"/>
          <p:cNvSpPr txBox="1">
            <a:spLocks noGrp="1"/>
          </p:cNvSpPr>
          <p:nvPr>
            <p:ph type="ctrTitle"/>
          </p:nvPr>
        </p:nvSpPr>
        <p:spPr>
          <a:xfrm>
            <a:off x="6435306" y="2027208"/>
            <a:ext cx="5357003" cy="980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entury Gothic"/>
              <a:buNone/>
            </a:pPr>
            <a:r>
              <a:rPr lang="en-US"/>
              <a:t>THANK YOU!</a:t>
            </a:r>
            <a:endParaRPr/>
          </a:p>
        </p:txBody>
      </p:sp>
      <p:pic>
        <p:nvPicPr>
          <p:cNvPr id="212" name="Google Shape;21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10239" y="1146970"/>
            <a:ext cx="5315512" cy="3720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"/>
          <p:cNvSpPr txBox="1">
            <a:spLocks noGrp="1"/>
          </p:cNvSpPr>
          <p:nvPr>
            <p:ph type="title"/>
          </p:nvPr>
        </p:nvSpPr>
        <p:spPr>
          <a:xfrm>
            <a:off x="2960914" y="1100274"/>
            <a:ext cx="861060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rPr lang="en-GB" sz="3600" dirty="0" err="1"/>
              <a:t>Kinova</a:t>
            </a:r>
            <a:r>
              <a:rPr lang="en-GB" sz="3600" dirty="0"/>
              <a:t> j2n6s200 robotic arm</a:t>
            </a:r>
            <a:endParaRPr sz="3600" dirty="0"/>
          </a:p>
        </p:txBody>
      </p:sp>
      <p:sp>
        <p:nvSpPr>
          <p:cNvPr id="152" name="Google Shape;152;p2"/>
          <p:cNvSpPr txBox="1">
            <a:spLocks noGrp="1"/>
          </p:cNvSpPr>
          <p:nvPr>
            <p:ph type="body" idx="1"/>
          </p:nvPr>
        </p:nvSpPr>
        <p:spPr>
          <a:xfrm>
            <a:off x="4545097" y="3057210"/>
            <a:ext cx="6560975" cy="242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6 D.O.F Robotic arm</a:t>
            </a:r>
          </a:p>
          <a:p>
            <a:pPr marL="139700" indent="0">
              <a:spcBef>
                <a:spcPts val="0"/>
              </a:spcBef>
              <a:buSzPts val="2200"/>
              <a:buNone/>
            </a:pPr>
            <a:endParaRPr lang="en-GB" dirty="0"/>
          </a:p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Can be utilized in a variety of applications including providing assistance to individuals with disabilities, as well as automation tasks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AC4A3943-3CC9-0946-80F9-577BCC1EA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410887"/>
            <a:ext cx="3641119" cy="54471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"/>
          <p:cNvSpPr txBox="1">
            <a:spLocks noGrp="1"/>
          </p:cNvSpPr>
          <p:nvPr>
            <p:ph type="title"/>
          </p:nvPr>
        </p:nvSpPr>
        <p:spPr>
          <a:xfrm>
            <a:off x="685800" y="753533"/>
            <a:ext cx="10820400" cy="999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GB" sz="3600" dirty="0"/>
              <a:t>Simple Pick And Place Procedure</a:t>
            </a:r>
            <a:endParaRPr sz="3600" dirty="0"/>
          </a:p>
        </p:txBody>
      </p:sp>
      <p:sp>
        <p:nvSpPr>
          <p:cNvPr id="158" name="Google Shape;158;p3"/>
          <p:cNvSpPr txBox="1">
            <a:spLocks noGrp="1"/>
          </p:cNvSpPr>
          <p:nvPr>
            <p:ph type="body" idx="1"/>
          </p:nvPr>
        </p:nvSpPr>
        <p:spPr>
          <a:xfrm>
            <a:off x="692320" y="1752601"/>
            <a:ext cx="5003109" cy="2772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200" dirty="0"/>
              <a:t>Our first task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endParaRPr lang="en-GB" sz="22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200" dirty="0"/>
              <a:t>When pressing a button the arm picks up the cube from a location and places it in another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2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200" dirty="0"/>
              <a:t>Both locations are predefined</a:t>
            </a:r>
            <a:endParaRPr sz="22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="" xmlns:a16="http://schemas.microsoft.com/office/drawing/2014/main" id="{59C9FFEF-AB82-9213-7D1F-DA6EC95B4D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85" t="5207" r="16008" b="30320"/>
          <a:stretch/>
        </p:blipFill>
        <p:spPr>
          <a:xfrm>
            <a:off x="5695429" y="1694680"/>
            <a:ext cx="6311745" cy="31342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76294cb1d1_0_2"/>
          <p:cNvSpPr txBox="1">
            <a:spLocks noGrp="1"/>
          </p:cNvSpPr>
          <p:nvPr>
            <p:ph type="title"/>
          </p:nvPr>
        </p:nvSpPr>
        <p:spPr>
          <a:xfrm>
            <a:off x="2895600" y="501726"/>
            <a:ext cx="86106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rPr lang="en-GB" sz="3600" dirty="0"/>
              <a:t>Detecting Leaves with Disease</a:t>
            </a:r>
            <a:endParaRPr sz="3600" dirty="0"/>
          </a:p>
        </p:txBody>
      </p:sp>
      <p:sp>
        <p:nvSpPr>
          <p:cNvPr id="164" name="Google Shape;164;g276294cb1d1_0_2"/>
          <p:cNvSpPr txBox="1">
            <a:spLocks noGrp="1"/>
          </p:cNvSpPr>
          <p:nvPr>
            <p:ph type="body" idx="1"/>
          </p:nvPr>
        </p:nvSpPr>
        <p:spPr>
          <a:xfrm>
            <a:off x="540922" y="1675854"/>
            <a:ext cx="5477256" cy="4907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Object detection model for recognizing the dark spots on the </a:t>
            </a:r>
            <a:r>
              <a:rPr lang="en-GB"/>
              <a:t>leaves </a:t>
            </a:r>
            <a:r>
              <a:rPr lang="en-GB" smtClean="0"/>
              <a:t>(Yolov4</a:t>
            </a:r>
            <a:r>
              <a:rPr lang="en-GB" dirty="0" smtClean="0"/>
              <a:t>)</a:t>
            </a:r>
          </a:p>
          <a:p>
            <a:pPr marL="139700" indent="0">
              <a:spcBef>
                <a:spcPts val="0"/>
              </a:spcBef>
              <a:buSzPts val="2200"/>
              <a:buNone/>
            </a:pPr>
            <a:endParaRPr lang="el-GR" dirty="0" smtClean="0"/>
          </a:p>
          <a:p>
            <a:pPr marL="482600">
              <a:spcBef>
                <a:spcPts val="0"/>
              </a:spcBef>
              <a:buSzPts val="2200"/>
            </a:pPr>
            <a:r>
              <a:rPr lang="en-GB" dirty="0" smtClean="0"/>
              <a:t>The model was trained on a dataset created by the Athena RC team</a:t>
            </a:r>
            <a:endParaRPr lang="en-GB" dirty="0"/>
          </a:p>
          <a:p>
            <a:pPr marL="482600">
              <a:spcBef>
                <a:spcPts val="0"/>
              </a:spcBef>
              <a:buSzPts val="2200"/>
            </a:pPr>
            <a:endParaRPr lang="en-GB" dirty="0"/>
          </a:p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The robotic arm has a camera attached near its end effector</a:t>
            </a:r>
          </a:p>
          <a:p>
            <a:pPr marL="482600">
              <a:spcBef>
                <a:spcPts val="0"/>
              </a:spcBef>
              <a:buSzPts val="2200"/>
            </a:pPr>
            <a:endParaRPr lang="en-GB" dirty="0"/>
          </a:p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A </a:t>
            </a:r>
            <a:r>
              <a:rPr lang="en-GB" dirty="0" err="1"/>
              <a:t>raycast</a:t>
            </a:r>
            <a:r>
              <a:rPr lang="en-GB" dirty="0"/>
              <a:t> sensor is used for measuring the vertical distance from the detected leaves</a:t>
            </a:r>
          </a:p>
          <a:p>
            <a:pPr marL="482600">
              <a:spcBef>
                <a:spcPts val="0"/>
              </a:spcBef>
              <a:buSzPts val="2200"/>
            </a:pPr>
            <a:endParaRPr lang="en-GB" dirty="0"/>
          </a:p>
          <a:p>
            <a:pPr marL="482600">
              <a:spcBef>
                <a:spcPts val="0"/>
              </a:spcBef>
              <a:buSzPts val="2200"/>
            </a:pPr>
            <a:r>
              <a:rPr lang="en-GB" dirty="0"/>
              <a:t>An </a:t>
            </a:r>
            <a:r>
              <a:rPr lang="en-GB" dirty="0" err="1"/>
              <a:t>ArUco</a:t>
            </a:r>
            <a:r>
              <a:rPr lang="en-GB" dirty="0"/>
              <a:t> marker helps figure out the relative position of the object to the end effector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9A3882C7-0CD9-95B4-D7EE-E99FC5818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8178" y="1989279"/>
            <a:ext cx="5952638" cy="379867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6294cb1d1_0_7"/>
          <p:cNvSpPr txBox="1">
            <a:spLocks noGrp="1"/>
          </p:cNvSpPr>
          <p:nvPr>
            <p:ph type="title"/>
          </p:nvPr>
        </p:nvSpPr>
        <p:spPr>
          <a:xfrm>
            <a:off x="5398849" y="349781"/>
            <a:ext cx="9067745" cy="77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GB" dirty="0"/>
              <a:t>Detection and Grasping Pipeline </a:t>
            </a:r>
            <a:endParaRPr dirty="0"/>
          </a:p>
        </p:txBody>
      </p:sp>
      <p:sp>
        <p:nvSpPr>
          <p:cNvPr id="170" name="Google Shape;170;g276294cb1d1_0_7"/>
          <p:cNvSpPr txBox="1">
            <a:spLocks noGrp="1"/>
          </p:cNvSpPr>
          <p:nvPr>
            <p:ph type="body" idx="1"/>
          </p:nvPr>
        </p:nvSpPr>
        <p:spPr>
          <a:xfrm>
            <a:off x="5481536" y="995476"/>
            <a:ext cx="6481864" cy="5450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The end-effector places itself above the table and takes a picture of its surface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Using the machine learning model the position of the object is determined and the end-effector is positioned directly above the leaf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The vertical distance between the end-effector and the object is calculated using the </a:t>
            </a:r>
            <a:r>
              <a:rPr lang="en-GB" sz="2000" dirty="0" err="1"/>
              <a:t>raycast</a:t>
            </a:r>
            <a:r>
              <a:rPr lang="en-GB" sz="2000" dirty="0"/>
              <a:t> sensor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The hand </a:t>
            </a:r>
            <a:r>
              <a:rPr lang="en-GB" sz="2000" dirty="0" err="1"/>
              <a:t>decends</a:t>
            </a:r>
            <a:r>
              <a:rPr lang="en-GB" sz="2000" dirty="0"/>
              <a:t> and grasps the leaf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The leaf is placed inside the bin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If the model does not detect anything, the arm stays in “Photo-Position”, taking screenshots until an object is detected</a:t>
            </a:r>
            <a:endParaRPr sz="2000" dirty="0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A06E070B-A2BD-365F-1E05-83E67CF62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73" y="736637"/>
            <a:ext cx="5098898" cy="53847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45A6EC0A-90CA-FAB4-A21C-DC71F697AB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90704" y="2002393"/>
            <a:ext cx="3946967" cy="42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indent="-285750">
              <a:spcBef>
                <a:spcPts val="0"/>
              </a:spcBef>
              <a:buSzPts val="1600"/>
              <a:buFont typeface="Arial" panose="020B0604020202020204" pitchFamily="34" charset="0"/>
            </a:pPr>
            <a:r>
              <a:rPr lang="en-GB" dirty="0"/>
              <a:t>The described system could find application in an automated setup for collecting diseased leaves.</a:t>
            </a:r>
            <a:endParaRPr lang="en-US" altLang="en-US" dirty="0"/>
          </a:p>
          <a:p>
            <a:pPr marL="285750" indent="-285750">
              <a:spcBef>
                <a:spcPts val="0"/>
              </a:spcBef>
              <a:buSzPts val="1600"/>
              <a:buFont typeface="Arial" panose="020B0604020202020204" pitchFamily="34" charset="0"/>
            </a:pPr>
            <a:endParaRPr lang="en-US" altLang="en-US" dirty="0"/>
          </a:p>
          <a:p>
            <a:pPr marL="285750" indent="-285750">
              <a:spcBef>
                <a:spcPts val="0"/>
              </a:spcBef>
              <a:buSzPts val="1600"/>
              <a:buFont typeface="Arial" panose="020B0604020202020204" pitchFamily="34" charset="0"/>
            </a:pPr>
            <a:r>
              <a:rPr lang="en-US" altLang="en-US" dirty="0"/>
              <a:t>Great potential for agricultural processes, enables the removal of diseased leaves and preventing the spread of diseases within the farm. </a:t>
            </a:r>
          </a:p>
        </p:txBody>
      </p:sp>
      <p:pic>
        <p:nvPicPr>
          <p:cNvPr id="3" name="Leaves_Detection_Video fast(1)">
            <a:hlinkClick r:id="" action="ppaction://media"/>
            <a:extLst>
              <a:ext uri="{FF2B5EF4-FFF2-40B4-BE49-F238E27FC236}">
                <a16:creationId xmlns="" xmlns:a16="http://schemas.microsoft.com/office/drawing/2014/main" id="{566CE660-7BC4-F3F1-AFA8-7C11A743C0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802" y="1944407"/>
            <a:ext cx="7742990" cy="4204200"/>
          </a:xfrm>
          <a:prstGeom prst="rect">
            <a:avLst/>
          </a:prstGeom>
        </p:spPr>
      </p:pic>
      <p:sp>
        <p:nvSpPr>
          <p:cNvPr id="6" name="Google Shape;187;g276294cb1d1_0_22">
            <a:extLst>
              <a:ext uri="{FF2B5EF4-FFF2-40B4-BE49-F238E27FC236}">
                <a16:creationId xmlns="" xmlns:a16="http://schemas.microsoft.com/office/drawing/2014/main" id="{AE3EC25D-DA91-F8DF-9E12-B1BD0BABE8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18726" y="501049"/>
            <a:ext cx="86106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entury Gothic"/>
              <a:buNone/>
            </a:pPr>
            <a:r>
              <a:rPr lang="en-GB" sz="3600" dirty="0"/>
              <a:t>Possible Applications</a:t>
            </a:r>
            <a:endParaRPr sz="3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6294cb1d1_0_17"/>
          <p:cNvSpPr txBox="1">
            <a:spLocks noGrp="1"/>
          </p:cNvSpPr>
          <p:nvPr>
            <p:ph type="title"/>
          </p:nvPr>
        </p:nvSpPr>
        <p:spPr>
          <a:xfrm>
            <a:off x="396433" y="197947"/>
            <a:ext cx="10820400" cy="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>
              <a:buSzPts val="4000"/>
            </a:pPr>
            <a:r>
              <a:rPr lang="en-GB" dirty="0"/>
              <a:t>Garbage Sorting</a:t>
            </a:r>
            <a:endParaRPr dirty="0"/>
          </a:p>
        </p:txBody>
      </p:sp>
      <p:sp>
        <p:nvSpPr>
          <p:cNvPr id="182" name="Google Shape;182;g276294cb1d1_0_17"/>
          <p:cNvSpPr txBox="1">
            <a:spLocks noGrp="1"/>
          </p:cNvSpPr>
          <p:nvPr>
            <p:ph type="body" idx="1"/>
          </p:nvPr>
        </p:nvSpPr>
        <p:spPr>
          <a:xfrm>
            <a:off x="396433" y="1196947"/>
            <a:ext cx="5007671" cy="4882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Similar structure with leaves detection </a:t>
            </a:r>
            <a:r>
              <a:rPr lang="en-GB" sz="2000" dirty="0" smtClean="0"/>
              <a:t>project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 smtClean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sz="2000" dirty="0"/>
              <a:t>Object detection model for </a:t>
            </a:r>
            <a:r>
              <a:rPr lang="en-GB" sz="2000" dirty="0" smtClean="0"/>
              <a:t>detecting and classifying garbage (SSD MobilenetV2)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GB" sz="2000" dirty="0"/>
              <a:t>The model was trained </a:t>
            </a:r>
            <a:r>
              <a:rPr lang="en-GB" sz="2000" dirty="0" smtClean="0"/>
              <a:t>on TACO dataset</a:t>
            </a: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Additionally, the model classifies the garbage into 5 categories (plastic, metal, glass, paper, other)</a:t>
            </a:r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endParaRPr lang="en-GB" sz="2000" dirty="0"/>
          </a:p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 pitchFamily="34" charset="0"/>
              <a:buChar char="•"/>
            </a:pPr>
            <a:r>
              <a:rPr lang="en-GB" sz="2000" dirty="0"/>
              <a:t>The detected objects are placed in the bins according to their material</a:t>
            </a:r>
            <a:endParaRPr sz="2000" dirty="0"/>
          </a:p>
        </p:txBody>
      </p:sp>
      <p:pic>
        <p:nvPicPr>
          <p:cNvPr id="3" name="Picture 2" descr="A computer generated image of a robot arm&#10;&#10;Description automatically generated">
            <a:extLst>
              <a:ext uri="{FF2B5EF4-FFF2-40B4-BE49-F238E27FC236}">
                <a16:creationId xmlns="" xmlns:a16="http://schemas.microsoft.com/office/drawing/2014/main" id="{DFD381F3-2937-B16D-D4BF-B45DE5BA2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907" y="197947"/>
            <a:ext cx="6913885" cy="610446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76294cb1d1_0_37"/>
          <p:cNvSpPr txBox="1">
            <a:spLocks noGrp="1"/>
          </p:cNvSpPr>
          <p:nvPr>
            <p:ph type="title"/>
          </p:nvPr>
        </p:nvSpPr>
        <p:spPr>
          <a:xfrm>
            <a:off x="690138" y="204767"/>
            <a:ext cx="10811719" cy="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GB" dirty="0"/>
              <a:t>Demo Video</a:t>
            </a:r>
            <a:endParaRPr dirty="0"/>
          </a:p>
        </p:txBody>
      </p:sp>
      <p:pic>
        <p:nvPicPr>
          <p:cNvPr id="2" name="Garbage_Sorting_Video fast">
            <a:hlinkClick r:id="" action="ppaction://media"/>
            <a:extLst>
              <a:ext uri="{FF2B5EF4-FFF2-40B4-BE49-F238E27FC236}">
                <a16:creationId xmlns="" xmlns:a16="http://schemas.microsoft.com/office/drawing/2014/main" id="{CFE89BDD-1579-F744-62A6-CDB6810075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90465" y="1203767"/>
            <a:ext cx="9211067" cy="51812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9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76294cb1d1_0_27"/>
          <p:cNvSpPr txBox="1">
            <a:spLocks noGrp="1"/>
          </p:cNvSpPr>
          <p:nvPr>
            <p:ph type="title"/>
          </p:nvPr>
        </p:nvSpPr>
        <p:spPr>
          <a:xfrm>
            <a:off x="685800" y="247984"/>
            <a:ext cx="10469067" cy="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</a:pPr>
            <a:r>
              <a:rPr lang="en-GB" dirty="0"/>
              <a:t>Real-time Application</a:t>
            </a:r>
            <a:endParaRPr dirty="0"/>
          </a:p>
        </p:txBody>
      </p:sp>
      <p:pic>
        <p:nvPicPr>
          <p:cNvPr id="3" name="Garbage_Sorting_Real_Time fast">
            <a:hlinkClick r:id="" action="ppaction://media"/>
            <a:extLst>
              <a:ext uri="{FF2B5EF4-FFF2-40B4-BE49-F238E27FC236}">
                <a16:creationId xmlns="" xmlns:a16="http://schemas.microsoft.com/office/drawing/2014/main" id="{A14B2E2D-391F-6EED-A769-564CDE07D6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80385" y="1246984"/>
            <a:ext cx="9231229" cy="51925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Ίχνος ατμού">
  <a:themeElements>
    <a:clrScheme name="Vapor Trail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343</Words>
  <Application>Microsoft Office PowerPoint</Application>
  <PresentationFormat>Ευρεία οθόνη</PresentationFormat>
  <Paragraphs>52</Paragraphs>
  <Slides>10</Slides>
  <Notes>10</Notes>
  <HiddenSlides>0</HiddenSlides>
  <MMClips>3</MMClips>
  <ScaleCrop>false</ScaleCrop>
  <HeadingPairs>
    <vt:vector size="6" baseType="variant">
      <vt:variant>
        <vt:lpstr>Γραμματοσειρές που χρησιμοποιούνται</vt:lpstr>
      </vt:variant>
      <vt:variant>
        <vt:i4>2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Ίχνος ατμού</vt:lpstr>
      <vt:lpstr>MANIPULATION OF A ROBOT ARM USING COMPUTER VISION AND MACHINE LEARNING ALGORITHMS</vt:lpstr>
      <vt:lpstr>Kinova j2n6s200 robotic arm</vt:lpstr>
      <vt:lpstr>Simple Pick And Place Procedure</vt:lpstr>
      <vt:lpstr>Detecting Leaves with Disease</vt:lpstr>
      <vt:lpstr>Detection and Grasping Pipeline </vt:lpstr>
      <vt:lpstr>Possible Applications</vt:lpstr>
      <vt:lpstr>Garbage Sorting</vt:lpstr>
      <vt:lpstr>Demo Video</vt:lpstr>
      <vt:lpstr>Real-time Application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MANIPULATION OF A ROBOT ARM USING COMPUTER VISION AND MACHINE LEARNING ALGORITHMS</dc:title>
  <dc:creator>panagiota moraiti</dc:creator>
  <cp:lastModifiedBy>panagiota moraiti</cp:lastModifiedBy>
  <cp:revision>9</cp:revision>
  <dcterms:created xsi:type="dcterms:W3CDTF">2023-08-16T10:35:59Z</dcterms:created>
  <dcterms:modified xsi:type="dcterms:W3CDTF">2023-08-31T06:18:54Z</dcterms:modified>
</cp:coreProperties>
</file>